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5" r:id="rId2"/>
    <p:sldId id="270" r:id="rId3"/>
    <p:sldId id="263" r:id="rId4"/>
    <p:sldId id="259" r:id="rId5"/>
    <p:sldId id="262" r:id="rId6"/>
    <p:sldId id="264" r:id="rId7"/>
    <p:sldId id="267" r:id="rId8"/>
    <p:sldId id="266" r:id="rId9"/>
    <p:sldId id="268" r:id="rId10"/>
    <p:sldId id="269" r:id="rId11"/>
    <p:sldId id="261" r:id="rId12"/>
    <p:sldId id="271" r:id="rId13"/>
    <p:sldId id="272" r:id="rId14"/>
    <p:sldId id="27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234"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6" name="Slide Number Placeholder 15"/>
          <p:cNvSpPr>
            <a:spLocks noGrp="1"/>
          </p:cNvSpPr>
          <p:nvPr>
            <p:ph type="sldNum" sz="quarter" idx="11"/>
          </p:nvPr>
        </p:nvSpPr>
        <p:spPr/>
        <p:txBody>
          <a:bodyPr/>
          <a:lstStyle/>
          <a:p>
            <a:fld id="{ECA04D0D-F1C1-4BB1-9A4A-440EF7B7DB8F}" type="slidenum">
              <a:rPr lang="en-US" smtClean="0"/>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A04D0D-F1C1-4BB1-9A4A-440EF7B7DB8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A04D0D-F1C1-4BB1-9A4A-440EF7B7DB8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5" name="Slide Number Placeholder 14"/>
          <p:cNvSpPr>
            <a:spLocks noGrp="1"/>
          </p:cNvSpPr>
          <p:nvPr>
            <p:ph type="sldNum" sz="quarter" idx="11"/>
          </p:nvPr>
        </p:nvSpPr>
        <p:spPr/>
        <p:txBody>
          <a:bodyPr/>
          <a:lstStyle/>
          <a:p>
            <a:fld id="{ECA04D0D-F1C1-4BB1-9A4A-440EF7B7DB8F}" type="slidenum">
              <a:rPr lang="en-US" smtClean="0"/>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3" name="Slide Number Placeholder 12"/>
          <p:cNvSpPr>
            <a:spLocks noGrp="1"/>
          </p:cNvSpPr>
          <p:nvPr>
            <p:ph type="sldNum" sz="quarter" idx="11"/>
          </p:nvPr>
        </p:nvSpPr>
        <p:spPr/>
        <p:txBody>
          <a:bodyPr/>
          <a:lstStyle/>
          <a:p>
            <a:fld id="{ECA04D0D-F1C1-4BB1-9A4A-440EF7B7DB8F}" type="slidenum">
              <a:rPr lang="en-US" smtClean="0"/>
              <a:t>‹#›</a:t>
            </a:fld>
            <a:endParaRPr lang="en-US" dirty="0"/>
          </a:p>
        </p:txBody>
      </p:sp>
      <p:sp>
        <p:nvSpPr>
          <p:cNvPr id="14" name="Footer Placeholder 13"/>
          <p:cNvSpPr>
            <a:spLocks noGrp="1"/>
          </p:cNvSpPr>
          <p:nvPr>
            <p:ph type="ftr" sz="quarter" idx="12"/>
          </p:nvPr>
        </p:nvSpPr>
        <p:spPr/>
        <p:txBody>
          <a:bodyPr/>
          <a:lstStyle/>
          <a:p>
            <a:endParaRPr lang="en-US" dirty="0"/>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9" name="Slide Number Placeholder 8"/>
          <p:cNvSpPr>
            <a:spLocks noGrp="1"/>
          </p:cNvSpPr>
          <p:nvPr>
            <p:ph type="sldNum" sz="quarter" idx="11"/>
          </p:nvPr>
        </p:nvSpPr>
        <p:spPr/>
        <p:txBody>
          <a:bodyPr/>
          <a:lstStyle/>
          <a:p>
            <a:fld id="{ECA04D0D-F1C1-4BB1-9A4A-440EF7B7DB8F}" type="slidenum">
              <a:rPr lang="en-US" smtClean="0"/>
              <a:t>‹#›</a:t>
            </a:fld>
            <a:endParaRPr lang="en-US" dirty="0"/>
          </a:p>
        </p:txBody>
      </p:sp>
      <p:sp>
        <p:nvSpPr>
          <p:cNvPr id="10" name="Footer Placeholder 9"/>
          <p:cNvSpPr>
            <a:spLocks noGrp="1"/>
          </p:cNvSpPr>
          <p:nvPr>
            <p:ph type="ftr" sz="quarter" idx="12"/>
          </p:nvPr>
        </p:nvSpPr>
        <p:spPr/>
        <p:txBody>
          <a:bodyPr/>
          <a:lstStyle/>
          <a:p>
            <a:endParaRPr lang="en-US" dirty="0"/>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5" name="Slide Number Placeholder 14"/>
          <p:cNvSpPr>
            <a:spLocks noGrp="1"/>
          </p:cNvSpPr>
          <p:nvPr>
            <p:ph type="sldNum" sz="quarter" idx="11"/>
          </p:nvPr>
        </p:nvSpPr>
        <p:spPr/>
        <p:txBody>
          <a:bodyPr/>
          <a:lstStyle/>
          <a:p>
            <a:fld id="{ECA04D0D-F1C1-4BB1-9A4A-440EF7B7DB8F}" type="slidenum">
              <a:rPr lang="en-US" smtClean="0"/>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8" name="Slide Number Placeholder 7"/>
          <p:cNvSpPr>
            <a:spLocks noGrp="1"/>
          </p:cNvSpPr>
          <p:nvPr>
            <p:ph type="sldNum" sz="quarter" idx="11"/>
          </p:nvPr>
        </p:nvSpPr>
        <p:spPr/>
        <p:txBody>
          <a:bodyPr/>
          <a:lstStyle/>
          <a:p>
            <a:fld id="{ECA04D0D-F1C1-4BB1-9A4A-440EF7B7DB8F}"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6" name="Slide Number Placeholder 5"/>
          <p:cNvSpPr>
            <a:spLocks noGrp="1"/>
          </p:cNvSpPr>
          <p:nvPr>
            <p:ph type="sldNum" sz="quarter" idx="11"/>
          </p:nvPr>
        </p:nvSpPr>
        <p:spPr/>
        <p:txBody>
          <a:bodyPr/>
          <a:lstStyle/>
          <a:p>
            <a:fld id="{ECA04D0D-F1C1-4BB1-9A4A-440EF7B7DB8F}" type="slidenum">
              <a:rPr lang="en-US" smtClean="0"/>
              <a:t>‹#›</a:t>
            </a:fld>
            <a:endParaRPr lang="en-US" dirty="0"/>
          </a:p>
        </p:txBody>
      </p:sp>
      <p:sp>
        <p:nvSpPr>
          <p:cNvPr id="7" name="Footer Placeholder 6"/>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6" name="Slide Number Placeholder 15"/>
          <p:cNvSpPr>
            <a:spLocks noGrp="1"/>
          </p:cNvSpPr>
          <p:nvPr>
            <p:ph type="sldNum" sz="quarter" idx="11"/>
          </p:nvPr>
        </p:nvSpPr>
        <p:spPr/>
        <p:txBody>
          <a:bodyPr/>
          <a:lstStyle/>
          <a:p>
            <a:fld id="{ECA04D0D-F1C1-4BB1-9A4A-440EF7B7DB8F}" type="slidenum">
              <a:rPr lang="en-US" smtClean="0"/>
              <a:t>‹#›</a:t>
            </a:fld>
            <a:endParaRPr lang="en-US" dirty="0"/>
          </a:p>
        </p:txBody>
      </p:sp>
      <p:sp>
        <p:nvSpPr>
          <p:cNvPr id="17" name="Footer Placeholder 16"/>
          <p:cNvSpPr>
            <a:spLocks noGrp="1"/>
          </p:cNvSpPr>
          <p:nvPr>
            <p:ph type="ftr" sz="quarter" idx="12"/>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6559C395-D8D9-40DB-A876-9F7C62248F7C}" type="datetimeFigureOut">
              <a:rPr lang="en-US" smtClean="0"/>
              <a:t>8/7/2010</a:t>
            </a:fld>
            <a:endParaRPr lang="en-US" dirty="0"/>
          </a:p>
        </p:txBody>
      </p:sp>
      <p:sp>
        <p:nvSpPr>
          <p:cNvPr id="14" name="Slide Number Placeholder 13"/>
          <p:cNvSpPr>
            <a:spLocks noGrp="1"/>
          </p:cNvSpPr>
          <p:nvPr>
            <p:ph type="sldNum" sz="quarter" idx="11"/>
          </p:nvPr>
        </p:nvSpPr>
        <p:spPr/>
        <p:txBody>
          <a:bodyPr/>
          <a:lstStyle/>
          <a:p>
            <a:fld id="{ECA04D0D-F1C1-4BB1-9A4A-440EF7B7DB8F}" type="slidenum">
              <a:rPr lang="en-US" smtClean="0"/>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6559C395-D8D9-40DB-A876-9F7C62248F7C}" type="datetimeFigureOut">
              <a:rPr lang="en-US" smtClean="0"/>
              <a:t>8/7/2010</a:t>
            </a:fld>
            <a:endParaRPr lang="en-US" dirty="0"/>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dirty="0"/>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ECA04D0D-F1C1-4BB1-9A4A-440EF7B7DB8F}"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wmv"/><Relationship Id="rId1" Type="http://schemas.microsoft.com/office/2007/relationships/media" Target="../media/media4.wmv"/><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685800"/>
            <a:ext cx="7010400" cy="1754326"/>
          </a:xfrm>
          <a:prstGeom prst="rect">
            <a:avLst/>
          </a:prstGeom>
          <a:noFill/>
        </p:spPr>
        <p:txBody>
          <a:bodyPr wrap="square" rtlCol="0">
            <a:spAutoFit/>
          </a:bodyPr>
          <a:lstStyle/>
          <a:p>
            <a:pPr algn="ctr"/>
            <a:r>
              <a:rPr lang="en-US" sz="3600" dirty="0" smtClean="0">
                <a:latin typeface="Broadway" pitchFamily="82" charset="0"/>
              </a:rPr>
              <a:t>Rhetorical Devices, Logical Fallacies, and Advocacy Letters. </a:t>
            </a:r>
            <a:endParaRPr lang="en-US" sz="3600" dirty="0">
              <a:latin typeface="Broadway" pitchFamily="82"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824192"/>
            <a:ext cx="1897129" cy="254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8755" y="5889949"/>
            <a:ext cx="7391400" cy="338554"/>
          </a:xfrm>
          <a:prstGeom prst="rect">
            <a:avLst/>
          </a:prstGeom>
          <a:noFill/>
        </p:spPr>
        <p:txBody>
          <a:bodyPr wrap="square" rtlCol="0">
            <a:spAutoFit/>
          </a:bodyPr>
          <a:lstStyle/>
          <a:p>
            <a:r>
              <a:rPr lang="en-US" sz="1600" dirty="0" smtClean="0"/>
              <a:t>Image Source</a:t>
            </a:r>
            <a:r>
              <a:rPr lang="en-US" sz="1600" dirty="0"/>
              <a:t>: http://en.wikipedia.org/wiki/File:M-T-Cicero.jpg</a:t>
            </a:r>
          </a:p>
        </p:txBody>
      </p:sp>
      <p:sp>
        <p:nvSpPr>
          <p:cNvPr id="5" name="TextBox 4"/>
          <p:cNvSpPr txBox="1"/>
          <p:nvPr/>
        </p:nvSpPr>
        <p:spPr>
          <a:xfrm>
            <a:off x="1676400" y="3689942"/>
            <a:ext cx="4343400" cy="461665"/>
          </a:xfrm>
          <a:prstGeom prst="rect">
            <a:avLst/>
          </a:prstGeom>
          <a:noFill/>
        </p:spPr>
        <p:txBody>
          <a:bodyPr wrap="square" rtlCol="0">
            <a:spAutoFit/>
          </a:bodyPr>
          <a:lstStyle/>
          <a:p>
            <a:r>
              <a:rPr lang="en-US" sz="2400" i="1" dirty="0" smtClean="0"/>
              <a:t>Anyone know who that guy is? &gt;  </a:t>
            </a:r>
            <a:endParaRPr lang="en-US" sz="2400" i="1" dirty="0"/>
          </a:p>
        </p:txBody>
      </p:sp>
      <p:sp>
        <p:nvSpPr>
          <p:cNvPr id="7" name="TextBox 6"/>
          <p:cNvSpPr txBox="1"/>
          <p:nvPr/>
        </p:nvSpPr>
        <p:spPr>
          <a:xfrm>
            <a:off x="907402" y="2447835"/>
            <a:ext cx="4648200" cy="1200329"/>
          </a:xfrm>
          <a:prstGeom prst="rect">
            <a:avLst/>
          </a:prstGeom>
          <a:noFill/>
        </p:spPr>
        <p:txBody>
          <a:bodyPr wrap="square" rtlCol="0">
            <a:spAutoFit/>
          </a:bodyPr>
          <a:lstStyle/>
          <a:p>
            <a:r>
              <a:rPr lang="en-US" sz="2400" dirty="0" smtClean="0"/>
              <a:t>A short explanation of methods which you can use to strengthen your advocacy letters. </a:t>
            </a:r>
            <a:endParaRPr lang="en-US" sz="2400" dirty="0"/>
          </a:p>
        </p:txBody>
      </p:sp>
      <p:sp>
        <p:nvSpPr>
          <p:cNvPr id="2" name="TextBox 1"/>
          <p:cNvSpPr txBox="1"/>
          <p:nvPr/>
        </p:nvSpPr>
        <p:spPr>
          <a:xfrm>
            <a:off x="762000" y="4419600"/>
            <a:ext cx="5287347" cy="1323439"/>
          </a:xfrm>
          <a:prstGeom prst="rect">
            <a:avLst/>
          </a:prstGeom>
          <a:noFill/>
        </p:spPr>
        <p:txBody>
          <a:bodyPr wrap="square" rtlCol="0">
            <a:spAutoFit/>
          </a:bodyPr>
          <a:lstStyle/>
          <a:p>
            <a:r>
              <a:rPr lang="en-US" sz="2000" i="1" dirty="0" smtClean="0"/>
              <a:t>“How incredible it is that few men, using the abilities given to most men, have the power to interest, motivate, and persuade their fellow men.” </a:t>
            </a:r>
            <a:r>
              <a:rPr lang="en-US" dirty="0" smtClean="0"/>
              <a:t>– Crassus, in Cicero’s </a:t>
            </a:r>
            <a:r>
              <a:rPr lang="en-US" i="1" dirty="0" smtClean="0"/>
              <a:t>De oratore</a:t>
            </a:r>
            <a:r>
              <a:rPr lang="en-US" dirty="0" smtClean="0"/>
              <a:t>, I.30</a:t>
            </a:r>
            <a:endParaRPr lang="en-US" dirty="0"/>
          </a:p>
        </p:txBody>
      </p:sp>
      <p:sp>
        <p:nvSpPr>
          <p:cNvPr id="6" name="TextBox 5"/>
          <p:cNvSpPr txBox="1"/>
          <p:nvPr/>
        </p:nvSpPr>
        <p:spPr>
          <a:xfrm>
            <a:off x="460310" y="6176864"/>
            <a:ext cx="7466045" cy="584775"/>
          </a:xfrm>
          <a:prstGeom prst="rect">
            <a:avLst/>
          </a:prstGeom>
          <a:noFill/>
        </p:spPr>
        <p:txBody>
          <a:bodyPr wrap="square" rtlCol="0">
            <a:spAutoFit/>
          </a:bodyPr>
          <a:lstStyle/>
          <a:p>
            <a:r>
              <a:rPr lang="en-US" sz="1600" dirty="0" smtClean="0"/>
              <a:t>Text Source: Cicero, Marcus Tullius.</a:t>
            </a:r>
            <a:r>
              <a:rPr lang="en-US" sz="1600" i="1" dirty="0" smtClean="0"/>
              <a:t> </a:t>
            </a:r>
            <a:r>
              <a:rPr lang="en-US" sz="1600" u="sng" dirty="0" smtClean="0"/>
              <a:t>De Oratore</a:t>
            </a:r>
            <a:r>
              <a:rPr lang="en-US" sz="1600" dirty="0" smtClean="0"/>
              <a:t>. Trans. E.W. Sutton and H. Rackham. Cambridge, MA: Harvard UP, 1959.</a:t>
            </a:r>
            <a:endParaRPr lang="en-US" sz="1600" dirty="0"/>
          </a:p>
        </p:txBody>
      </p:sp>
    </p:spTree>
    <p:extLst>
      <p:ext uri="{BB962C8B-B14F-4D97-AF65-F5344CB8AC3E}">
        <p14:creationId xmlns:p14="http://schemas.microsoft.com/office/powerpoint/2010/main" val="22497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3400"/>
            <a:ext cx="2209800" cy="584775"/>
          </a:xfrm>
          <a:prstGeom prst="rect">
            <a:avLst/>
          </a:prstGeom>
          <a:noFill/>
        </p:spPr>
        <p:txBody>
          <a:bodyPr wrap="square" rtlCol="0">
            <a:spAutoFit/>
          </a:bodyPr>
          <a:lstStyle/>
          <a:p>
            <a:r>
              <a:rPr lang="en-US" sz="3200" dirty="0" smtClean="0"/>
              <a:t>Lastly…</a:t>
            </a:r>
            <a:endParaRPr lang="en-US" sz="3200" dirty="0"/>
          </a:p>
        </p:txBody>
      </p:sp>
      <p:sp>
        <p:nvSpPr>
          <p:cNvPr id="4" name="TextBox 3"/>
          <p:cNvSpPr txBox="1"/>
          <p:nvPr/>
        </p:nvSpPr>
        <p:spPr>
          <a:xfrm>
            <a:off x="762000" y="1447800"/>
            <a:ext cx="7086600" cy="1231106"/>
          </a:xfrm>
          <a:prstGeom prst="rect">
            <a:avLst/>
          </a:prstGeom>
          <a:noFill/>
        </p:spPr>
        <p:txBody>
          <a:bodyPr wrap="square" rtlCol="0">
            <a:spAutoFit/>
          </a:bodyPr>
          <a:lstStyle/>
          <a:p>
            <a:r>
              <a:rPr lang="en-US" sz="2800" dirty="0">
                <a:latin typeface="Ravie" pitchFamily="82" charset="0"/>
              </a:rPr>
              <a:t>The Appeal to Popular Belief (Argumentum ad </a:t>
            </a:r>
            <a:r>
              <a:rPr lang="en-US" sz="2800" dirty="0">
                <a:latin typeface="Ravie" pitchFamily="82" charset="0"/>
              </a:rPr>
              <a:t>Populum</a:t>
            </a:r>
            <a:r>
              <a:rPr lang="en-US" sz="2800" dirty="0">
                <a:latin typeface="Ravie" pitchFamily="82" charset="0"/>
              </a:rPr>
              <a:t>)</a:t>
            </a:r>
          </a:p>
          <a:p>
            <a:endParaRPr lang="en-US" dirty="0"/>
          </a:p>
        </p:txBody>
      </p:sp>
      <p:sp>
        <p:nvSpPr>
          <p:cNvPr id="5" name="TextBox 4"/>
          <p:cNvSpPr txBox="1"/>
          <p:nvPr/>
        </p:nvSpPr>
        <p:spPr>
          <a:xfrm>
            <a:off x="914400" y="2895600"/>
            <a:ext cx="6858000" cy="1815882"/>
          </a:xfrm>
          <a:prstGeom prst="rect">
            <a:avLst/>
          </a:prstGeom>
          <a:noFill/>
        </p:spPr>
        <p:txBody>
          <a:bodyPr wrap="square" rtlCol="0">
            <a:spAutoFit/>
          </a:bodyPr>
          <a:lstStyle/>
          <a:p>
            <a:r>
              <a:rPr lang="en-US" sz="2800" dirty="0" smtClean="0"/>
              <a:t>In this logical fallacy the speaker/writer suggests that an idea is a good one simply because a large group of people believe that it is. </a:t>
            </a:r>
            <a:endParaRPr lang="en-US" sz="2800" dirty="0"/>
          </a:p>
        </p:txBody>
      </p:sp>
    </p:spTree>
    <p:extLst>
      <p:ext uri="{BB962C8B-B14F-4D97-AF65-F5344CB8AC3E}">
        <p14:creationId xmlns:p14="http://schemas.microsoft.com/office/powerpoint/2010/main" val="351635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ard Times - Coca-Cola Commercial.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4049" y="1447800"/>
            <a:ext cx="6758609" cy="3886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p:cNvSpPr txBox="1"/>
          <p:nvPr/>
        </p:nvSpPr>
        <p:spPr>
          <a:xfrm>
            <a:off x="685800" y="381000"/>
            <a:ext cx="7467600" cy="830997"/>
          </a:xfrm>
          <a:prstGeom prst="rect">
            <a:avLst/>
          </a:prstGeom>
          <a:noFill/>
        </p:spPr>
        <p:txBody>
          <a:bodyPr wrap="square" rtlCol="0">
            <a:spAutoFit/>
          </a:bodyPr>
          <a:lstStyle/>
          <a:p>
            <a:r>
              <a:rPr lang="en-US" sz="2400" dirty="0" smtClean="0"/>
              <a:t>As you watch, think about </a:t>
            </a:r>
            <a:r>
              <a:rPr lang="en-US" sz="2400" dirty="0" smtClean="0"/>
              <a:t>how </a:t>
            </a:r>
            <a:r>
              <a:rPr lang="en-US" sz="2400" dirty="0">
                <a:latin typeface="Ravie" pitchFamily="82" charset="0"/>
              </a:rPr>
              <a:t>The Appeal to Popular Belief </a:t>
            </a:r>
            <a:r>
              <a:rPr lang="en-US" sz="2400" dirty="0" smtClean="0"/>
              <a:t>us being used.</a:t>
            </a:r>
            <a:endParaRPr lang="en-US" sz="2400" dirty="0"/>
          </a:p>
        </p:txBody>
      </p:sp>
      <p:sp>
        <p:nvSpPr>
          <p:cNvPr id="4" name="TextBox 3"/>
          <p:cNvSpPr txBox="1"/>
          <p:nvPr/>
        </p:nvSpPr>
        <p:spPr>
          <a:xfrm>
            <a:off x="381000" y="6248400"/>
            <a:ext cx="7467600" cy="369332"/>
          </a:xfrm>
          <a:prstGeom prst="rect">
            <a:avLst/>
          </a:prstGeom>
          <a:noFill/>
        </p:spPr>
        <p:txBody>
          <a:bodyPr wrap="square" rtlCol="0">
            <a:spAutoFit/>
          </a:bodyPr>
          <a:lstStyle/>
          <a:p>
            <a:r>
              <a:rPr lang="en-US" dirty="0" smtClean="0"/>
              <a:t>Source: http</a:t>
            </a:r>
            <a:r>
              <a:rPr lang="en-US" dirty="0"/>
              <a:t>://www.youtube.com/watch?v=EnUKurl7Fog</a:t>
            </a:r>
          </a:p>
        </p:txBody>
      </p:sp>
    </p:spTree>
    <p:extLst>
      <p:ext uri="{BB962C8B-B14F-4D97-AF65-F5344CB8AC3E}">
        <p14:creationId xmlns:p14="http://schemas.microsoft.com/office/powerpoint/2010/main" val="155494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71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609600"/>
            <a:ext cx="4495800" cy="861774"/>
          </a:xfrm>
          <a:prstGeom prst="rect">
            <a:avLst/>
          </a:prstGeom>
          <a:noFill/>
        </p:spPr>
        <p:txBody>
          <a:bodyPr wrap="square" rtlCol="0">
            <a:spAutoFit/>
          </a:bodyPr>
          <a:lstStyle/>
          <a:p>
            <a:r>
              <a:rPr lang="en-US" sz="3200" dirty="0">
                <a:latin typeface="Broadway" pitchFamily="82" charset="0"/>
              </a:rPr>
              <a:t>What did you see?</a:t>
            </a:r>
          </a:p>
          <a:p>
            <a:endParaRPr lang="en-US" dirty="0"/>
          </a:p>
        </p:txBody>
      </p:sp>
      <p:sp>
        <p:nvSpPr>
          <p:cNvPr id="4" name="TextBox 3"/>
          <p:cNvSpPr txBox="1"/>
          <p:nvPr/>
        </p:nvSpPr>
        <p:spPr>
          <a:xfrm>
            <a:off x="381000" y="1676399"/>
            <a:ext cx="8229600" cy="492443"/>
          </a:xfrm>
          <a:prstGeom prst="rect">
            <a:avLst/>
          </a:prstGeom>
          <a:noFill/>
        </p:spPr>
        <p:txBody>
          <a:bodyPr wrap="square" rtlCol="0">
            <a:spAutoFit/>
          </a:bodyPr>
          <a:lstStyle/>
          <a:p>
            <a:r>
              <a:rPr lang="en-US" sz="2600" dirty="0" smtClean="0"/>
              <a:t>Mr. Burns loses his fortune and is terribly unhappy.  </a:t>
            </a:r>
            <a:endParaRPr lang="en-US" sz="2600" dirty="0"/>
          </a:p>
        </p:txBody>
      </p:sp>
      <p:sp>
        <p:nvSpPr>
          <p:cNvPr id="5" name="TextBox 4"/>
          <p:cNvSpPr txBox="1"/>
          <p:nvPr/>
        </p:nvSpPr>
        <p:spPr>
          <a:xfrm>
            <a:off x="1371600" y="2514600"/>
            <a:ext cx="5867400" cy="492443"/>
          </a:xfrm>
          <a:prstGeom prst="rect">
            <a:avLst/>
          </a:prstGeom>
          <a:noFill/>
        </p:spPr>
        <p:txBody>
          <a:bodyPr wrap="square" rtlCol="0">
            <a:spAutoFit/>
          </a:bodyPr>
          <a:lstStyle/>
          <a:p>
            <a:r>
              <a:rPr lang="en-US" sz="2600" dirty="0" smtClean="0"/>
              <a:t>What makes him happy and why?</a:t>
            </a:r>
            <a:endParaRPr lang="en-US" sz="2600" dirty="0"/>
          </a:p>
        </p:txBody>
      </p:sp>
    </p:spTree>
    <p:extLst>
      <p:ext uri="{BB962C8B-B14F-4D97-AF65-F5344CB8AC3E}">
        <p14:creationId xmlns:p14="http://schemas.microsoft.com/office/powerpoint/2010/main" val="147901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7772400" cy="646331"/>
          </a:xfrm>
          <a:prstGeom prst="rect">
            <a:avLst/>
          </a:prstGeom>
          <a:noFill/>
        </p:spPr>
        <p:txBody>
          <a:bodyPr wrap="square" rtlCol="0">
            <a:spAutoFit/>
          </a:bodyPr>
          <a:lstStyle/>
          <a:p>
            <a:pPr algn="ctr"/>
            <a:r>
              <a:rPr lang="en-US" sz="3600" dirty="0" smtClean="0"/>
              <a:t>Class Discussion:</a:t>
            </a:r>
            <a:endParaRPr lang="en-US" sz="3600" dirty="0"/>
          </a:p>
        </p:txBody>
      </p:sp>
      <p:sp>
        <p:nvSpPr>
          <p:cNvPr id="3" name="TextBox 2"/>
          <p:cNvSpPr txBox="1"/>
          <p:nvPr/>
        </p:nvSpPr>
        <p:spPr>
          <a:xfrm>
            <a:off x="533400" y="1524000"/>
            <a:ext cx="7315200" cy="954107"/>
          </a:xfrm>
          <a:prstGeom prst="rect">
            <a:avLst/>
          </a:prstGeom>
          <a:noFill/>
        </p:spPr>
        <p:txBody>
          <a:bodyPr wrap="square" rtlCol="0">
            <a:spAutoFit/>
          </a:bodyPr>
          <a:lstStyle/>
          <a:p>
            <a:r>
              <a:rPr lang="en-US" sz="2800" dirty="0" smtClean="0"/>
              <a:t>1) How can we use the rhetorical devices we’ve just seen in our letters?</a:t>
            </a:r>
            <a:endParaRPr lang="en-US" sz="2800" dirty="0"/>
          </a:p>
        </p:txBody>
      </p:sp>
      <p:sp>
        <p:nvSpPr>
          <p:cNvPr id="4" name="TextBox 3"/>
          <p:cNvSpPr txBox="1"/>
          <p:nvPr/>
        </p:nvSpPr>
        <p:spPr>
          <a:xfrm>
            <a:off x="576943" y="3124200"/>
            <a:ext cx="7315200" cy="1815882"/>
          </a:xfrm>
          <a:prstGeom prst="rect">
            <a:avLst/>
          </a:prstGeom>
          <a:noFill/>
        </p:spPr>
        <p:txBody>
          <a:bodyPr wrap="square" rtlCol="0">
            <a:spAutoFit/>
          </a:bodyPr>
          <a:lstStyle/>
          <a:p>
            <a:r>
              <a:rPr lang="en-US" sz="2800" dirty="0" smtClean="0"/>
              <a:t>2) What are some examples of The Appeal to Popular Belief that might sneak into our letters if we’re not careful? How would they effect the argument? </a:t>
            </a:r>
            <a:endParaRPr lang="en-US" sz="2800" dirty="0"/>
          </a:p>
        </p:txBody>
      </p:sp>
    </p:spTree>
    <p:extLst>
      <p:ext uri="{BB962C8B-B14F-4D97-AF65-F5344CB8AC3E}">
        <p14:creationId xmlns:p14="http://schemas.microsoft.com/office/powerpoint/2010/main" val="371225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33400"/>
            <a:ext cx="6629400" cy="646331"/>
          </a:xfrm>
          <a:prstGeom prst="rect">
            <a:avLst/>
          </a:prstGeom>
          <a:noFill/>
        </p:spPr>
        <p:txBody>
          <a:bodyPr wrap="square" rtlCol="0">
            <a:spAutoFit/>
          </a:bodyPr>
          <a:lstStyle/>
          <a:p>
            <a:pPr algn="ctr"/>
            <a:r>
              <a:rPr lang="en-US" sz="3600" dirty="0" smtClean="0"/>
              <a:t>Parting Thought:</a:t>
            </a:r>
            <a:endParaRPr lang="en-US" sz="3600" dirty="0"/>
          </a:p>
        </p:txBody>
      </p:sp>
      <p:sp>
        <p:nvSpPr>
          <p:cNvPr id="3" name="TextBox 2"/>
          <p:cNvSpPr txBox="1"/>
          <p:nvPr/>
        </p:nvSpPr>
        <p:spPr>
          <a:xfrm>
            <a:off x="152400" y="2209800"/>
            <a:ext cx="8763000" cy="1015663"/>
          </a:xfrm>
          <a:prstGeom prst="rect">
            <a:avLst/>
          </a:prstGeom>
          <a:noFill/>
        </p:spPr>
        <p:txBody>
          <a:bodyPr wrap="square" rtlCol="0">
            <a:spAutoFit/>
          </a:bodyPr>
          <a:lstStyle/>
          <a:p>
            <a:r>
              <a:rPr lang="en-US" sz="3000" i="1" dirty="0" smtClean="0"/>
              <a:t>“Whoever does not study rhetoric will be a victim of it.” </a:t>
            </a:r>
            <a:r>
              <a:rPr lang="en-US" sz="3000" dirty="0" smtClean="0"/>
              <a:t>– </a:t>
            </a:r>
            <a:r>
              <a:rPr lang="en-US" sz="2400" dirty="0" smtClean="0"/>
              <a:t>Ancient Greek wall inscription</a:t>
            </a:r>
            <a:r>
              <a:rPr lang="en-US" sz="3000" dirty="0" smtClean="0"/>
              <a:t>.</a:t>
            </a:r>
            <a:endParaRPr lang="en-US" sz="3000" dirty="0"/>
          </a:p>
        </p:txBody>
      </p:sp>
      <p:sp>
        <p:nvSpPr>
          <p:cNvPr id="4" name="TextBox 3"/>
          <p:cNvSpPr txBox="1"/>
          <p:nvPr/>
        </p:nvSpPr>
        <p:spPr>
          <a:xfrm>
            <a:off x="304800" y="6172200"/>
            <a:ext cx="8610600" cy="338554"/>
          </a:xfrm>
          <a:prstGeom prst="rect">
            <a:avLst/>
          </a:prstGeom>
          <a:noFill/>
        </p:spPr>
        <p:txBody>
          <a:bodyPr wrap="square" rtlCol="0">
            <a:spAutoFit/>
          </a:bodyPr>
          <a:lstStyle/>
          <a:p>
            <a:r>
              <a:rPr lang="en-US" sz="1600" dirty="0" smtClean="0"/>
              <a:t>Source: Murphy, James J. </a:t>
            </a:r>
            <a:r>
              <a:rPr lang="en-US" sz="1600" u="sng" dirty="0" smtClean="0"/>
              <a:t>A Synoptic History of Classical Rhetoric</a:t>
            </a:r>
            <a:r>
              <a:rPr lang="en-US" sz="1600" dirty="0" smtClean="0"/>
              <a:t>. London: LEA Press, 2003. </a:t>
            </a:r>
            <a:endParaRPr lang="en-US" sz="1600" dirty="0"/>
          </a:p>
        </p:txBody>
      </p:sp>
    </p:spTree>
    <p:extLst>
      <p:ext uri="{BB962C8B-B14F-4D97-AF65-F5344CB8AC3E}">
        <p14:creationId xmlns:p14="http://schemas.microsoft.com/office/powerpoint/2010/main" val="1987198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609600"/>
            <a:ext cx="7543800" cy="1323439"/>
          </a:xfrm>
          <a:prstGeom prst="rect">
            <a:avLst/>
          </a:prstGeom>
          <a:noFill/>
        </p:spPr>
        <p:txBody>
          <a:bodyPr wrap="square" rtlCol="0">
            <a:spAutoFit/>
          </a:bodyPr>
          <a:lstStyle/>
          <a:p>
            <a:r>
              <a:rPr lang="en-US" sz="2400" dirty="0" smtClean="0"/>
              <a:t>We’re going to explore three rhetorical devices which you </a:t>
            </a:r>
            <a:r>
              <a:rPr lang="en-US" sz="2800" b="1" dirty="0" smtClean="0"/>
              <a:t>should</a:t>
            </a:r>
            <a:r>
              <a:rPr lang="en-US" sz="2400" dirty="0" smtClean="0"/>
              <a:t> use in your letters, and one logical fallacy that you </a:t>
            </a:r>
            <a:r>
              <a:rPr lang="en-US" sz="2800" b="1" dirty="0" smtClean="0"/>
              <a:t>should not </a:t>
            </a:r>
            <a:r>
              <a:rPr lang="en-US" sz="2400" dirty="0" smtClean="0"/>
              <a:t>use.  </a:t>
            </a:r>
            <a:endParaRPr lang="en-US" sz="2400" dirty="0"/>
          </a:p>
        </p:txBody>
      </p:sp>
      <p:sp>
        <p:nvSpPr>
          <p:cNvPr id="3" name="TextBox 2"/>
          <p:cNvSpPr txBox="1"/>
          <p:nvPr/>
        </p:nvSpPr>
        <p:spPr>
          <a:xfrm>
            <a:off x="583941" y="2057400"/>
            <a:ext cx="5486400" cy="584775"/>
          </a:xfrm>
          <a:prstGeom prst="rect">
            <a:avLst/>
          </a:prstGeom>
          <a:noFill/>
        </p:spPr>
        <p:txBody>
          <a:bodyPr wrap="square" rtlCol="0">
            <a:spAutoFit/>
          </a:bodyPr>
          <a:lstStyle/>
          <a:p>
            <a:r>
              <a:rPr lang="en-US" sz="3200" dirty="0" smtClean="0"/>
              <a:t>You Should Use:</a:t>
            </a:r>
            <a:endParaRPr lang="en-US" sz="3200" dirty="0"/>
          </a:p>
        </p:txBody>
      </p:sp>
      <p:sp>
        <p:nvSpPr>
          <p:cNvPr id="4" name="TextBox 3"/>
          <p:cNvSpPr txBox="1"/>
          <p:nvPr/>
        </p:nvSpPr>
        <p:spPr>
          <a:xfrm>
            <a:off x="647700" y="2743199"/>
            <a:ext cx="7353300" cy="461665"/>
          </a:xfrm>
          <a:prstGeom prst="rect">
            <a:avLst/>
          </a:prstGeom>
          <a:noFill/>
        </p:spPr>
        <p:txBody>
          <a:bodyPr wrap="square" rtlCol="0">
            <a:spAutoFit/>
          </a:bodyPr>
          <a:lstStyle/>
          <a:p>
            <a:r>
              <a:rPr lang="en-US" sz="2400" dirty="0" smtClean="0">
                <a:latin typeface="Broadway" pitchFamily="82" charset="0"/>
              </a:rPr>
              <a:t>The Appeal to Character (Ethos)</a:t>
            </a:r>
            <a:endParaRPr lang="en-US" sz="2400" dirty="0">
              <a:latin typeface="Broadway" pitchFamily="82" charset="0"/>
            </a:endParaRPr>
          </a:p>
        </p:txBody>
      </p:sp>
      <p:sp>
        <p:nvSpPr>
          <p:cNvPr id="5" name="TextBox 4"/>
          <p:cNvSpPr txBox="1"/>
          <p:nvPr/>
        </p:nvSpPr>
        <p:spPr>
          <a:xfrm>
            <a:off x="1295400" y="3278153"/>
            <a:ext cx="6705600" cy="461665"/>
          </a:xfrm>
          <a:prstGeom prst="rect">
            <a:avLst/>
          </a:prstGeom>
          <a:noFill/>
        </p:spPr>
        <p:txBody>
          <a:bodyPr wrap="square" rtlCol="0">
            <a:spAutoFit/>
          </a:bodyPr>
          <a:lstStyle/>
          <a:p>
            <a:r>
              <a:rPr lang="en-US" sz="2400" dirty="0" smtClean="0">
                <a:latin typeface="Broadway" pitchFamily="82" charset="0"/>
              </a:rPr>
              <a:t>The Appeal to Emotion (Pathos)</a:t>
            </a:r>
            <a:endParaRPr lang="en-US" sz="2400" dirty="0">
              <a:latin typeface="Broadway" pitchFamily="82" charset="0"/>
            </a:endParaRPr>
          </a:p>
        </p:txBody>
      </p:sp>
      <p:sp>
        <p:nvSpPr>
          <p:cNvPr id="6" name="TextBox 5"/>
          <p:cNvSpPr txBox="1"/>
          <p:nvPr/>
        </p:nvSpPr>
        <p:spPr>
          <a:xfrm>
            <a:off x="2209800" y="3872204"/>
            <a:ext cx="5181600" cy="461665"/>
          </a:xfrm>
          <a:prstGeom prst="rect">
            <a:avLst/>
          </a:prstGeom>
          <a:noFill/>
        </p:spPr>
        <p:txBody>
          <a:bodyPr wrap="square" rtlCol="0">
            <a:spAutoFit/>
          </a:bodyPr>
          <a:lstStyle/>
          <a:p>
            <a:r>
              <a:rPr lang="en-US" sz="2400" dirty="0" smtClean="0">
                <a:latin typeface="Broadway" pitchFamily="82" charset="0"/>
              </a:rPr>
              <a:t>The Appeal to Reason (Logos)</a:t>
            </a:r>
            <a:endParaRPr lang="en-US" sz="2400" dirty="0">
              <a:latin typeface="Broadway" pitchFamily="82" charset="0"/>
            </a:endParaRPr>
          </a:p>
        </p:txBody>
      </p:sp>
      <p:sp>
        <p:nvSpPr>
          <p:cNvPr id="7" name="TextBox 6"/>
          <p:cNvSpPr txBox="1"/>
          <p:nvPr/>
        </p:nvSpPr>
        <p:spPr>
          <a:xfrm>
            <a:off x="642257" y="4572000"/>
            <a:ext cx="4495800" cy="584775"/>
          </a:xfrm>
          <a:prstGeom prst="rect">
            <a:avLst/>
          </a:prstGeom>
          <a:noFill/>
        </p:spPr>
        <p:txBody>
          <a:bodyPr wrap="square" rtlCol="0">
            <a:spAutoFit/>
          </a:bodyPr>
          <a:lstStyle/>
          <a:p>
            <a:r>
              <a:rPr lang="en-US" sz="3200" dirty="0" smtClean="0"/>
              <a:t>You Should Not Use:</a:t>
            </a:r>
            <a:endParaRPr lang="en-US" sz="3200" dirty="0"/>
          </a:p>
        </p:txBody>
      </p:sp>
      <p:sp>
        <p:nvSpPr>
          <p:cNvPr id="8" name="TextBox 7"/>
          <p:cNvSpPr txBox="1"/>
          <p:nvPr/>
        </p:nvSpPr>
        <p:spPr>
          <a:xfrm>
            <a:off x="468086" y="5257800"/>
            <a:ext cx="8001000" cy="830997"/>
          </a:xfrm>
          <a:prstGeom prst="rect">
            <a:avLst/>
          </a:prstGeom>
          <a:noFill/>
        </p:spPr>
        <p:txBody>
          <a:bodyPr wrap="square" rtlCol="0">
            <a:spAutoFit/>
          </a:bodyPr>
          <a:lstStyle/>
          <a:p>
            <a:r>
              <a:rPr lang="en-US" sz="2400" dirty="0" smtClean="0">
                <a:latin typeface="Ravie" pitchFamily="82" charset="0"/>
              </a:rPr>
              <a:t>The Appeal to Popular Belief (Argumentum ad Populum)</a:t>
            </a:r>
            <a:endParaRPr lang="en-US" sz="2400" dirty="0">
              <a:latin typeface="Ravie" pitchFamily="82" charset="0"/>
            </a:endParaRPr>
          </a:p>
        </p:txBody>
      </p:sp>
    </p:spTree>
    <p:extLst>
      <p:ext uri="{BB962C8B-B14F-4D97-AF65-F5344CB8AC3E}">
        <p14:creationId xmlns:p14="http://schemas.microsoft.com/office/powerpoint/2010/main" val="611824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e are Better than Tha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40174" y="2057400"/>
            <a:ext cx="5884625" cy="3404940"/>
          </a:xfrm>
          <a:prstGeom prst="roundRect">
            <a:avLst/>
          </a:prstGeom>
          <a:ln>
            <a:solidFill>
              <a:schemeClr val="bg1"/>
            </a:solidFill>
          </a:ln>
          <a:effectLst/>
        </p:spPr>
      </p:pic>
      <p:sp>
        <p:nvSpPr>
          <p:cNvPr id="3" name="TextBox 2"/>
          <p:cNvSpPr txBox="1"/>
          <p:nvPr/>
        </p:nvSpPr>
        <p:spPr>
          <a:xfrm>
            <a:off x="780661" y="990600"/>
            <a:ext cx="7162800" cy="830997"/>
          </a:xfrm>
          <a:prstGeom prst="rect">
            <a:avLst/>
          </a:prstGeom>
          <a:noFill/>
        </p:spPr>
        <p:txBody>
          <a:bodyPr wrap="square" rtlCol="0">
            <a:spAutoFit/>
          </a:bodyPr>
          <a:lstStyle/>
          <a:p>
            <a:r>
              <a:rPr lang="en-US" sz="2400" dirty="0">
                <a:latin typeface="Broadway" pitchFamily="82" charset="0"/>
              </a:rPr>
              <a:t>As you watch, think about what rhetorical strategies are being used.</a:t>
            </a:r>
            <a:endParaRPr lang="en-US" sz="2400" dirty="0"/>
          </a:p>
        </p:txBody>
      </p:sp>
      <p:sp>
        <p:nvSpPr>
          <p:cNvPr id="4" name="TextBox 3"/>
          <p:cNvSpPr txBox="1"/>
          <p:nvPr/>
        </p:nvSpPr>
        <p:spPr>
          <a:xfrm>
            <a:off x="762000" y="5867400"/>
            <a:ext cx="6934200" cy="646331"/>
          </a:xfrm>
          <a:prstGeom prst="rect">
            <a:avLst/>
          </a:prstGeom>
          <a:noFill/>
        </p:spPr>
        <p:txBody>
          <a:bodyPr wrap="square" rtlCol="0">
            <a:spAutoFit/>
          </a:bodyPr>
          <a:lstStyle/>
          <a:p>
            <a:r>
              <a:rPr lang="en-US" dirty="0"/>
              <a:t>Source: http://www.youtube.com/watch?v=jU7fhIO7DG0</a:t>
            </a:r>
          </a:p>
          <a:p>
            <a:endParaRPr lang="en-US" dirty="0"/>
          </a:p>
        </p:txBody>
      </p:sp>
    </p:spTree>
    <p:extLst>
      <p:ext uri="{BB962C8B-B14F-4D97-AF65-F5344CB8AC3E}">
        <p14:creationId xmlns:p14="http://schemas.microsoft.com/office/powerpoint/2010/main" val="221696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9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remove"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457200"/>
            <a:ext cx="7467600" cy="584775"/>
          </a:xfrm>
          <a:prstGeom prst="rect">
            <a:avLst/>
          </a:prstGeom>
          <a:noFill/>
        </p:spPr>
        <p:txBody>
          <a:bodyPr wrap="square" rtlCol="0">
            <a:spAutoFit/>
          </a:bodyPr>
          <a:lstStyle/>
          <a:p>
            <a:r>
              <a:rPr lang="en-US" sz="3200" dirty="0" smtClean="0">
                <a:latin typeface="Broadway" pitchFamily="82" charset="0"/>
              </a:rPr>
              <a:t>What did you see?</a:t>
            </a:r>
            <a:endParaRPr lang="en-US" sz="3200" dirty="0">
              <a:latin typeface="Broadway" pitchFamily="82" charset="0"/>
            </a:endParaRPr>
          </a:p>
        </p:txBody>
      </p:sp>
      <p:sp>
        <p:nvSpPr>
          <p:cNvPr id="3" name="TextBox 2"/>
          <p:cNvSpPr txBox="1"/>
          <p:nvPr/>
        </p:nvSpPr>
        <p:spPr>
          <a:xfrm>
            <a:off x="609600" y="1219200"/>
            <a:ext cx="7162800" cy="2123658"/>
          </a:xfrm>
          <a:prstGeom prst="rect">
            <a:avLst/>
          </a:prstGeom>
          <a:noFill/>
        </p:spPr>
        <p:txBody>
          <a:bodyPr wrap="square" rtlCol="0">
            <a:spAutoFit/>
          </a:bodyPr>
          <a:lstStyle/>
          <a:p>
            <a:r>
              <a:rPr lang="en-US" sz="2200" dirty="0" smtClean="0">
                <a:latin typeface="Showcard Gothic" pitchFamily="82" charset="0"/>
              </a:rPr>
              <a:t>Appeal to Personal Character (Ethos)</a:t>
            </a:r>
            <a:r>
              <a:rPr lang="en-US" sz="2200" dirty="0" smtClean="0"/>
              <a:t> - Mr. Peterson tries to establish a connection with the audience by referencing his work in occupations commonly understood to be honorable. He appeals to his personal character: “I’ve been a farmer, business man, a cop, a marine during </a:t>
            </a:r>
            <a:r>
              <a:rPr lang="en-US" sz="2200" dirty="0"/>
              <a:t>V</a:t>
            </a:r>
            <a:r>
              <a:rPr lang="en-US" sz="2200" dirty="0" smtClean="0"/>
              <a:t>ietnam.”</a:t>
            </a:r>
            <a:endParaRPr lang="en-US" sz="2200" dirty="0"/>
          </a:p>
        </p:txBody>
      </p:sp>
      <p:sp>
        <p:nvSpPr>
          <p:cNvPr id="6" name="TextBox 5"/>
          <p:cNvSpPr txBox="1"/>
          <p:nvPr/>
        </p:nvSpPr>
        <p:spPr>
          <a:xfrm>
            <a:off x="5029200" y="3330714"/>
            <a:ext cx="1653074" cy="707886"/>
          </a:xfrm>
          <a:prstGeom prst="rect">
            <a:avLst/>
          </a:prstGeom>
          <a:noFill/>
        </p:spPr>
        <p:txBody>
          <a:bodyPr wrap="square" rtlCol="0">
            <a:spAutoFit/>
          </a:bodyPr>
          <a:lstStyle/>
          <a:p>
            <a:r>
              <a:rPr lang="en-US" sz="4000" b="1" dirty="0" smtClean="0"/>
              <a:t>And?</a:t>
            </a:r>
            <a:endParaRPr lang="en-US" sz="4000" b="1" dirty="0"/>
          </a:p>
        </p:txBody>
      </p:sp>
      <p:sp>
        <p:nvSpPr>
          <p:cNvPr id="7" name="TextBox 6"/>
          <p:cNvSpPr txBox="1"/>
          <p:nvPr/>
        </p:nvSpPr>
        <p:spPr>
          <a:xfrm>
            <a:off x="647700" y="4038600"/>
            <a:ext cx="7086600" cy="1785104"/>
          </a:xfrm>
          <a:prstGeom prst="rect">
            <a:avLst/>
          </a:prstGeom>
          <a:noFill/>
        </p:spPr>
        <p:txBody>
          <a:bodyPr wrap="square" rtlCol="0">
            <a:spAutoFit/>
          </a:bodyPr>
          <a:lstStyle/>
          <a:p>
            <a:r>
              <a:rPr lang="en-US" sz="2200" dirty="0" smtClean="0">
                <a:latin typeface="Showcard Gothic" pitchFamily="82" charset="0"/>
              </a:rPr>
              <a:t>Appeal to emotion (Pathos)</a:t>
            </a:r>
            <a:r>
              <a:rPr lang="en-US" sz="2200" dirty="0" smtClean="0"/>
              <a:t> - Mr. Peterson tries to access the fear he believes exists in the voters. He appeals to emotion: “Here we are, losing three family farms a day. Illegals bused in by the thousands, and Alabama’s unemployment’s at an all time high.”</a:t>
            </a:r>
            <a:endParaRPr lang="en-US" sz="2200" dirty="0"/>
          </a:p>
        </p:txBody>
      </p:sp>
      <p:sp>
        <p:nvSpPr>
          <p:cNvPr id="8" name="TextBox 7"/>
          <p:cNvSpPr txBox="1"/>
          <p:nvPr/>
        </p:nvSpPr>
        <p:spPr>
          <a:xfrm>
            <a:off x="5855737" y="5900410"/>
            <a:ext cx="2590800" cy="523220"/>
          </a:xfrm>
          <a:prstGeom prst="rect">
            <a:avLst/>
          </a:prstGeom>
          <a:noFill/>
        </p:spPr>
        <p:txBody>
          <a:bodyPr wrap="square" rtlCol="0">
            <a:spAutoFit/>
          </a:bodyPr>
          <a:lstStyle/>
          <a:p>
            <a:r>
              <a:rPr lang="en-US" sz="2800" dirty="0" smtClean="0"/>
              <a:t>Anything else?</a:t>
            </a:r>
            <a:endParaRPr lang="en-US" sz="2800" dirty="0"/>
          </a:p>
        </p:txBody>
      </p:sp>
    </p:spTree>
    <p:extLst>
      <p:ext uri="{BB962C8B-B14F-4D97-AF65-F5344CB8AC3E}">
        <p14:creationId xmlns:p14="http://schemas.microsoft.com/office/powerpoint/2010/main" val="392452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5"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ppt_w</p:attrName>
                                        </p:attrNameLst>
                                      </p:cBhvr>
                                      <p:tavLst>
                                        <p:tav tm="0" fmla="#ppt_w*sin(2.5*pi*$)">
                                          <p:val>
                                            <p:fltVal val="0"/>
                                          </p:val>
                                        </p:tav>
                                        <p:tav tm="100000">
                                          <p:val>
                                            <p:fltVal val="1"/>
                                          </p:val>
                                        </p:tav>
                                      </p:tavLst>
                                    </p:anim>
                                    <p:anim calcmode="lin" valueType="num">
                                      <p:cBhvr>
                                        <p:cTn id="3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7772400" cy="1938992"/>
          </a:xfrm>
          <a:prstGeom prst="rect">
            <a:avLst/>
          </a:prstGeom>
          <a:noFill/>
        </p:spPr>
        <p:txBody>
          <a:bodyPr wrap="square" rtlCol="0">
            <a:spAutoFit/>
          </a:bodyPr>
          <a:lstStyle/>
          <a:p>
            <a:r>
              <a:rPr lang="en-US" sz="2400" dirty="0" smtClean="0">
                <a:latin typeface="Broadway" pitchFamily="82" charset="0"/>
              </a:rPr>
              <a:t>How else can the appeal to character (ethos) and the appeal to emotion (pathos) be used? As you watch the next video, think about how these rhetorical devices are being used differently than before. </a:t>
            </a:r>
            <a:endParaRPr lang="en-US" sz="2400" dirty="0">
              <a:latin typeface="Broadway" pitchFamily="82" charset="0"/>
            </a:endParaRPr>
          </a:p>
        </p:txBody>
      </p:sp>
      <p:sp>
        <p:nvSpPr>
          <p:cNvPr id="3" name="TextBox 2"/>
          <p:cNvSpPr txBox="1"/>
          <p:nvPr/>
        </p:nvSpPr>
        <p:spPr>
          <a:xfrm>
            <a:off x="152400" y="5211127"/>
            <a:ext cx="2786743" cy="923330"/>
          </a:xfrm>
          <a:prstGeom prst="rect">
            <a:avLst/>
          </a:prstGeom>
          <a:noFill/>
        </p:spPr>
        <p:txBody>
          <a:bodyPr wrap="square" rtlCol="0">
            <a:spAutoFit/>
          </a:bodyPr>
          <a:lstStyle/>
          <a:p>
            <a:r>
              <a:rPr lang="en-US" dirty="0"/>
              <a:t>Source: http://www.youtube.com/watch?v=6HNKqffU3Cc</a:t>
            </a:r>
          </a:p>
        </p:txBody>
      </p:sp>
      <p:pic>
        <p:nvPicPr>
          <p:cNvPr id="4" name="Allstate TV Ad  Back to Basic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14800" y="2667000"/>
            <a:ext cx="4267200" cy="3200400"/>
          </a:xfrm>
          <a:prstGeom prst="rect">
            <a:avLst/>
          </a:prstGeom>
          <a:effectLst>
            <a:reflection blurRad="6350" stA="52000" endA="300" endPos="35000" dir="5400000" sy="-100000" algn="bl" rotWithShape="0"/>
          </a:effectLst>
          <a:scene3d>
            <a:camera prst="isometricOffAxis2Left"/>
            <a:lightRig rig="threePt" dir="t"/>
          </a:scene3d>
        </p:spPr>
      </p:pic>
    </p:spTree>
    <p:extLst>
      <p:ext uri="{BB962C8B-B14F-4D97-AF65-F5344CB8AC3E}">
        <p14:creationId xmlns:p14="http://schemas.microsoft.com/office/powerpoint/2010/main" val="222647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9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6934200" cy="861774"/>
          </a:xfrm>
          <a:prstGeom prst="rect">
            <a:avLst/>
          </a:prstGeom>
          <a:noFill/>
        </p:spPr>
        <p:txBody>
          <a:bodyPr wrap="square" rtlCol="0">
            <a:spAutoFit/>
          </a:bodyPr>
          <a:lstStyle/>
          <a:p>
            <a:r>
              <a:rPr lang="en-US" sz="3200" dirty="0">
                <a:latin typeface="Broadway" pitchFamily="82" charset="0"/>
              </a:rPr>
              <a:t>What did you see?</a:t>
            </a:r>
          </a:p>
          <a:p>
            <a:endParaRPr lang="en-US" dirty="0"/>
          </a:p>
        </p:txBody>
      </p:sp>
      <p:sp>
        <p:nvSpPr>
          <p:cNvPr id="3" name="TextBox 2"/>
          <p:cNvSpPr txBox="1"/>
          <p:nvPr/>
        </p:nvSpPr>
        <p:spPr>
          <a:xfrm>
            <a:off x="609600" y="1447800"/>
            <a:ext cx="7391400" cy="1446550"/>
          </a:xfrm>
          <a:prstGeom prst="rect">
            <a:avLst/>
          </a:prstGeom>
          <a:noFill/>
        </p:spPr>
        <p:txBody>
          <a:bodyPr wrap="square" rtlCol="0">
            <a:spAutoFit/>
          </a:bodyPr>
          <a:lstStyle/>
          <a:p>
            <a:r>
              <a:rPr lang="en-US" dirty="0">
                <a:latin typeface="Showcard Gothic" pitchFamily="82" charset="0"/>
              </a:rPr>
              <a:t>Appeal to </a:t>
            </a:r>
            <a:r>
              <a:rPr lang="en-US" dirty="0" smtClean="0">
                <a:latin typeface="Showcard Gothic" pitchFamily="82" charset="0"/>
              </a:rPr>
              <a:t>Character </a:t>
            </a:r>
            <a:r>
              <a:rPr lang="en-US" dirty="0">
                <a:latin typeface="Showcard Gothic" pitchFamily="82" charset="0"/>
              </a:rPr>
              <a:t>(Ethos</a:t>
            </a:r>
            <a:r>
              <a:rPr lang="en-US" dirty="0" smtClean="0">
                <a:latin typeface="Showcard Gothic" pitchFamily="82" charset="0"/>
              </a:rPr>
              <a:t>) </a:t>
            </a:r>
            <a:r>
              <a:rPr lang="en-US" dirty="0" smtClean="0"/>
              <a:t>– </a:t>
            </a:r>
            <a:r>
              <a:rPr lang="en-US" sz="2200" dirty="0" smtClean="0"/>
              <a:t>Allstate suggests their longevity is representative of their good character: they opened during and survived the depression and the 12 recessions since.  </a:t>
            </a:r>
            <a:endParaRPr lang="en-US" sz="2200" dirty="0"/>
          </a:p>
        </p:txBody>
      </p:sp>
      <p:sp>
        <p:nvSpPr>
          <p:cNvPr id="5" name="TextBox 4"/>
          <p:cNvSpPr txBox="1"/>
          <p:nvPr/>
        </p:nvSpPr>
        <p:spPr>
          <a:xfrm>
            <a:off x="740229" y="3581400"/>
            <a:ext cx="6477000" cy="2800767"/>
          </a:xfrm>
          <a:prstGeom prst="rect">
            <a:avLst/>
          </a:prstGeom>
          <a:noFill/>
        </p:spPr>
        <p:txBody>
          <a:bodyPr wrap="square" rtlCol="0">
            <a:spAutoFit/>
          </a:bodyPr>
          <a:lstStyle/>
          <a:p>
            <a:r>
              <a:rPr lang="en-US" dirty="0">
                <a:latin typeface="Showcard Gothic" pitchFamily="82" charset="0"/>
              </a:rPr>
              <a:t>Appeal to emotion (Pathos</a:t>
            </a:r>
            <a:r>
              <a:rPr lang="en-US" dirty="0" smtClean="0">
                <a:latin typeface="Showcard Gothic" pitchFamily="82" charset="0"/>
              </a:rPr>
              <a:t>) </a:t>
            </a:r>
            <a:r>
              <a:rPr lang="en-US" dirty="0" smtClean="0"/>
              <a:t>– </a:t>
            </a:r>
            <a:r>
              <a:rPr lang="en-US" sz="2200" dirty="0" smtClean="0"/>
              <a:t>Unlike the previous example, Allstate appeals to hope, that is, positive emotions.  “After the fear subsides, a funny thing happens. People start enjoying the small things in life: a home-cooked meal, time with loved ones…it’s back to basics, and the basics are good. Protect them. Put them in good hands (with Allstate). </a:t>
            </a:r>
            <a:endParaRPr lang="en-US" sz="2200" dirty="0"/>
          </a:p>
        </p:txBody>
      </p:sp>
      <p:sp>
        <p:nvSpPr>
          <p:cNvPr id="6" name="TextBox 5"/>
          <p:cNvSpPr txBox="1"/>
          <p:nvPr/>
        </p:nvSpPr>
        <p:spPr>
          <a:xfrm>
            <a:off x="4876800" y="2894350"/>
            <a:ext cx="2133600" cy="523220"/>
          </a:xfrm>
          <a:prstGeom prst="rect">
            <a:avLst/>
          </a:prstGeom>
          <a:noFill/>
        </p:spPr>
        <p:txBody>
          <a:bodyPr wrap="square" rtlCol="0">
            <a:spAutoFit/>
          </a:bodyPr>
          <a:lstStyle/>
          <a:p>
            <a:r>
              <a:rPr lang="en-US" sz="2800" b="1" dirty="0" smtClean="0"/>
              <a:t>What else?</a:t>
            </a:r>
            <a:endParaRPr lang="en-US" sz="2800" b="1" dirty="0"/>
          </a:p>
        </p:txBody>
      </p:sp>
    </p:spTree>
    <p:extLst>
      <p:ext uri="{BB962C8B-B14F-4D97-AF65-F5344CB8AC3E}">
        <p14:creationId xmlns:p14="http://schemas.microsoft.com/office/powerpoint/2010/main" val="350211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533400"/>
            <a:ext cx="3352800" cy="646331"/>
          </a:xfrm>
          <a:prstGeom prst="rect">
            <a:avLst/>
          </a:prstGeom>
          <a:noFill/>
        </p:spPr>
        <p:txBody>
          <a:bodyPr wrap="square" rtlCol="0">
            <a:spAutoFit/>
          </a:bodyPr>
          <a:lstStyle/>
          <a:p>
            <a:r>
              <a:rPr lang="en-US" sz="3600" dirty="0" smtClean="0"/>
              <a:t>So far so good?</a:t>
            </a:r>
            <a:endParaRPr lang="en-US" sz="3600" dirty="0"/>
          </a:p>
        </p:txBody>
      </p:sp>
      <p:sp>
        <p:nvSpPr>
          <p:cNvPr id="6" name="TextBox 5"/>
          <p:cNvSpPr txBox="1"/>
          <p:nvPr/>
        </p:nvSpPr>
        <p:spPr>
          <a:xfrm>
            <a:off x="990600" y="1371600"/>
            <a:ext cx="7086600" cy="523220"/>
          </a:xfrm>
          <a:prstGeom prst="rect">
            <a:avLst/>
          </a:prstGeom>
          <a:noFill/>
        </p:spPr>
        <p:txBody>
          <a:bodyPr wrap="square" rtlCol="0">
            <a:spAutoFit/>
          </a:bodyPr>
          <a:lstStyle/>
          <a:p>
            <a:r>
              <a:rPr lang="en-US" sz="2800" dirty="0" smtClean="0"/>
              <a:t>What about </a:t>
            </a:r>
            <a:r>
              <a:rPr lang="en-US" sz="2800" dirty="0">
                <a:latin typeface="Showcard Gothic" pitchFamily="82" charset="0"/>
              </a:rPr>
              <a:t>Appeal </a:t>
            </a:r>
            <a:r>
              <a:rPr lang="en-US" sz="2800" dirty="0" smtClean="0">
                <a:latin typeface="Showcard Gothic" pitchFamily="82" charset="0"/>
              </a:rPr>
              <a:t>to Reason (logos)</a:t>
            </a:r>
            <a:r>
              <a:rPr lang="en-US" sz="2800" dirty="0" smtClean="0">
                <a:latin typeface="+mj-lt"/>
              </a:rPr>
              <a:t>? </a:t>
            </a:r>
            <a:r>
              <a:rPr lang="en-US" sz="2800" dirty="0" smtClean="0"/>
              <a:t> </a:t>
            </a:r>
            <a:endParaRPr lang="en-US" sz="2800" dirty="0"/>
          </a:p>
        </p:txBody>
      </p:sp>
      <p:sp>
        <p:nvSpPr>
          <p:cNvPr id="7" name="TextBox 6"/>
          <p:cNvSpPr txBox="1"/>
          <p:nvPr/>
        </p:nvSpPr>
        <p:spPr>
          <a:xfrm>
            <a:off x="838200" y="2514600"/>
            <a:ext cx="7086600" cy="3046988"/>
          </a:xfrm>
          <a:prstGeom prst="rect">
            <a:avLst/>
          </a:prstGeom>
          <a:noFill/>
        </p:spPr>
        <p:txBody>
          <a:bodyPr wrap="square" rtlCol="0">
            <a:spAutoFit/>
          </a:bodyPr>
          <a:lstStyle/>
          <a:p>
            <a:r>
              <a:rPr lang="en-US" sz="2400" dirty="0" smtClean="0"/>
              <a:t>An </a:t>
            </a:r>
            <a:r>
              <a:rPr lang="en-US" sz="2400" dirty="0">
                <a:latin typeface="Showcard Gothic" pitchFamily="82" charset="0"/>
              </a:rPr>
              <a:t>Appeal to Reason </a:t>
            </a:r>
            <a:r>
              <a:rPr lang="en-US" sz="2400" dirty="0" smtClean="0">
                <a:latin typeface="Showcard Gothic" pitchFamily="82" charset="0"/>
              </a:rPr>
              <a:t> </a:t>
            </a:r>
            <a:r>
              <a:rPr lang="en-US" sz="2400" dirty="0" smtClean="0">
                <a:latin typeface="+mj-lt"/>
              </a:rPr>
              <a:t>is just that: an appeal to whatever makes the most sense. This is a very useful rhetorical device. When  speakers/writers can neither establish credibility through their personal character, nor manipulate the emotions of their audience/readers,  they can always advance their argument by explaining why their position makes the most sense. </a:t>
            </a:r>
            <a:endParaRPr lang="en-US" sz="2400" dirty="0"/>
          </a:p>
        </p:txBody>
      </p:sp>
    </p:spTree>
    <p:extLst>
      <p:ext uri="{BB962C8B-B14F-4D97-AF65-F5344CB8AC3E}">
        <p14:creationId xmlns:p14="http://schemas.microsoft.com/office/powerpoint/2010/main" val="423189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6172200"/>
            <a:ext cx="7848600" cy="369332"/>
          </a:xfrm>
          <a:prstGeom prst="rect">
            <a:avLst/>
          </a:prstGeom>
          <a:noFill/>
        </p:spPr>
        <p:txBody>
          <a:bodyPr wrap="square" rtlCol="0">
            <a:spAutoFit/>
          </a:bodyPr>
          <a:lstStyle/>
          <a:p>
            <a:r>
              <a:rPr lang="en-US" dirty="0"/>
              <a:t>http://www.youtube.com/watch?v=tKQNXyofAF8&amp;feature=youtube_gdata </a:t>
            </a:r>
          </a:p>
        </p:txBody>
      </p:sp>
      <p:pic>
        <p:nvPicPr>
          <p:cNvPr id="4" name="Volvo Safety commercial (with voiceov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657600" y="2133600"/>
            <a:ext cx="3962400" cy="3048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fov="2700000">
              <a:rot lat="19800000" lon="1200000" rev="20820000"/>
            </a:camera>
            <a:lightRig rig="threePt" dir="t"/>
          </a:scene3d>
          <a:sp3d contourW="6350" prstMaterial="matte">
            <a:bevelT w="101600" h="101600"/>
            <a:contourClr>
              <a:srgbClr val="969696"/>
            </a:contourClr>
          </a:sp3d>
        </p:spPr>
      </p:pic>
      <p:sp>
        <p:nvSpPr>
          <p:cNvPr id="5" name="TextBox 4"/>
          <p:cNvSpPr txBox="1"/>
          <p:nvPr/>
        </p:nvSpPr>
        <p:spPr>
          <a:xfrm>
            <a:off x="533400" y="990600"/>
            <a:ext cx="7924800" cy="830997"/>
          </a:xfrm>
          <a:prstGeom prst="rect">
            <a:avLst/>
          </a:prstGeom>
          <a:noFill/>
        </p:spPr>
        <p:txBody>
          <a:bodyPr wrap="square" rtlCol="0">
            <a:spAutoFit/>
          </a:bodyPr>
          <a:lstStyle/>
          <a:p>
            <a:r>
              <a:rPr lang="en-US" sz="2400" dirty="0" smtClean="0"/>
              <a:t>As you watch, think about how an </a:t>
            </a:r>
            <a:r>
              <a:rPr lang="en-US" sz="2400" dirty="0">
                <a:latin typeface="Showcard Gothic" pitchFamily="82" charset="0"/>
              </a:rPr>
              <a:t>Appeal to Reason </a:t>
            </a:r>
            <a:r>
              <a:rPr lang="en-US" sz="2400" dirty="0" smtClean="0"/>
              <a:t>is being used.</a:t>
            </a:r>
            <a:endParaRPr lang="en-US" sz="2400" dirty="0"/>
          </a:p>
        </p:txBody>
      </p:sp>
    </p:spTree>
    <p:extLst>
      <p:ext uri="{BB962C8B-B14F-4D97-AF65-F5344CB8AC3E}">
        <p14:creationId xmlns:p14="http://schemas.microsoft.com/office/powerpoint/2010/main" val="255146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6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4724400" cy="861774"/>
          </a:xfrm>
          <a:prstGeom prst="rect">
            <a:avLst/>
          </a:prstGeom>
          <a:noFill/>
        </p:spPr>
        <p:txBody>
          <a:bodyPr wrap="square" rtlCol="0">
            <a:spAutoFit/>
          </a:bodyPr>
          <a:lstStyle/>
          <a:p>
            <a:r>
              <a:rPr lang="en-US" sz="3200" dirty="0">
                <a:latin typeface="Broadway" pitchFamily="82" charset="0"/>
              </a:rPr>
              <a:t>What did you see?</a:t>
            </a:r>
          </a:p>
          <a:p>
            <a:endParaRPr lang="en-US" dirty="0"/>
          </a:p>
        </p:txBody>
      </p:sp>
      <p:sp>
        <p:nvSpPr>
          <p:cNvPr id="4" name="TextBox 3"/>
          <p:cNvSpPr txBox="1"/>
          <p:nvPr/>
        </p:nvSpPr>
        <p:spPr>
          <a:xfrm>
            <a:off x="381000" y="1447800"/>
            <a:ext cx="7411616" cy="1200329"/>
          </a:xfrm>
          <a:prstGeom prst="rect">
            <a:avLst/>
          </a:prstGeom>
          <a:noFill/>
        </p:spPr>
        <p:txBody>
          <a:bodyPr wrap="square" rtlCol="0">
            <a:spAutoFit/>
          </a:bodyPr>
          <a:lstStyle/>
          <a:p>
            <a:r>
              <a:rPr lang="en-US" sz="2400" dirty="0" smtClean="0"/>
              <a:t>Volvo </a:t>
            </a:r>
            <a:r>
              <a:rPr lang="en-US" sz="2400" dirty="0" smtClean="0">
                <a:latin typeface="Showcard Gothic" pitchFamily="82" charset="0"/>
              </a:rPr>
              <a:t>appeals to reason</a:t>
            </a:r>
            <a:r>
              <a:rPr lang="en-US" sz="2400" dirty="0" smtClean="0"/>
              <a:t>: “Every year Volvo subjects its cars to a race of doom, </a:t>
            </a:r>
            <a:r>
              <a:rPr lang="en-US" sz="2400" dirty="0"/>
              <a:t>p</a:t>
            </a:r>
            <a:r>
              <a:rPr lang="en-US" sz="2400" dirty="0" smtClean="0"/>
              <a:t>roviding us with insight to help make our cars safer…for you.”</a:t>
            </a:r>
            <a:endParaRPr lang="en-US" sz="2400" dirty="0"/>
          </a:p>
        </p:txBody>
      </p:sp>
      <p:sp>
        <p:nvSpPr>
          <p:cNvPr id="5" name="TextBox 4"/>
          <p:cNvSpPr txBox="1"/>
          <p:nvPr/>
        </p:nvSpPr>
        <p:spPr>
          <a:xfrm>
            <a:off x="1000708" y="3200399"/>
            <a:ext cx="6477000" cy="1692771"/>
          </a:xfrm>
          <a:prstGeom prst="rect">
            <a:avLst/>
          </a:prstGeom>
          <a:noFill/>
        </p:spPr>
        <p:txBody>
          <a:bodyPr wrap="square" rtlCol="0">
            <a:spAutoFit/>
          </a:bodyPr>
          <a:lstStyle/>
          <a:p>
            <a:r>
              <a:rPr lang="en-US" sz="2800" b="1" dirty="0" smtClean="0"/>
              <a:t>If</a:t>
            </a:r>
            <a:r>
              <a:rPr lang="en-US" sz="2400" dirty="0" smtClean="0"/>
              <a:t> Volvo spends so much time collecting data on how cars are effected in crashes, </a:t>
            </a:r>
            <a:r>
              <a:rPr lang="en-US" sz="2800" b="1" dirty="0" smtClean="0"/>
              <a:t>then</a:t>
            </a:r>
            <a:r>
              <a:rPr lang="en-US" sz="2400" dirty="0" smtClean="0"/>
              <a:t> it stands to reason that they are able to better engineer their cars for safety. </a:t>
            </a:r>
            <a:endParaRPr lang="en-US" sz="2400" dirty="0"/>
          </a:p>
        </p:txBody>
      </p:sp>
      <p:sp>
        <p:nvSpPr>
          <p:cNvPr id="6" name="TextBox 5"/>
          <p:cNvSpPr txBox="1"/>
          <p:nvPr/>
        </p:nvSpPr>
        <p:spPr>
          <a:xfrm>
            <a:off x="4724400" y="5257800"/>
            <a:ext cx="3495092" cy="830997"/>
          </a:xfrm>
          <a:prstGeom prst="rect">
            <a:avLst/>
          </a:prstGeom>
          <a:noFill/>
        </p:spPr>
        <p:txBody>
          <a:bodyPr wrap="square" rtlCol="0">
            <a:spAutoFit/>
          </a:bodyPr>
          <a:lstStyle/>
          <a:p>
            <a:r>
              <a:rPr lang="en-US" sz="2400" dirty="0" smtClean="0"/>
              <a:t>Sounds reasonable to me. What do you think?</a:t>
            </a:r>
            <a:endParaRPr lang="en-US" sz="2400" dirty="0"/>
          </a:p>
        </p:txBody>
      </p:sp>
    </p:spTree>
    <p:extLst>
      <p:ext uri="{BB962C8B-B14F-4D97-AF65-F5344CB8AC3E}">
        <p14:creationId xmlns:p14="http://schemas.microsoft.com/office/powerpoint/2010/main" val="183078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192</TotalTime>
  <Words>813</Words>
  <Application>Microsoft Office PowerPoint</Application>
  <PresentationFormat>On-screen Show (4:3)</PresentationFormat>
  <Paragraphs>49</Paragraphs>
  <Slides>14</Slides>
  <Notes>0</Notes>
  <HiddenSlides>0</HiddenSlides>
  <MMClips>4</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Elemental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Miller</dc:creator>
  <cp:lastModifiedBy>Miller</cp:lastModifiedBy>
  <cp:revision>31</cp:revision>
  <dcterms:created xsi:type="dcterms:W3CDTF">2010-08-06T05:20:08Z</dcterms:created>
  <dcterms:modified xsi:type="dcterms:W3CDTF">2010-08-07T08:03:16Z</dcterms:modified>
</cp:coreProperties>
</file>